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7"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3" r:id="rId26"/>
    <p:sldId id="282" r:id="rId27"/>
    <p:sldId id="285" r:id="rId28"/>
    <p:sldId id="279" r:id="rId29"/>
    <p:sldId id="280" r:id="rId30"/>
    <p:sldId id="286" r:id="rId31"/>
    <p:sldId id="289" r:id="rId32"/>
    <p:sldId id="290" r:id="rId33"/>
    <p:sldId id="291" r:id="rId34"/>
    <p:sldId id="293" r:id="rId35"/>
    <p:sldId id="294" r:id="rId36"/>
    <p:sldId id="295" r:id="rId37"/>
    <p:sldId id="296" r:id="rId38"/>
    <p:sldId id="297" r:id="rId39"/>
    <p:sldId id="298" r:id="rId40"/>
    <p:sldId id="304" r:id="rId41"/>
    <p:sldId id="299" r:id="rId42"/>
    <p:sldId id="300" r:id="rId43"/>
    <p:sldId id="301" r:id="rId44"/>
    <p:sldId id="302" r:id="rId45"/>
    <p:sldId id="303" r:id="rId46"/>
    <p:sldId id="311" r:id="rId47"/>
    <p:sldId id="310" r:id="rId48"/>
    <p:sldId id="312" r:id="rId49"/>
    <p:sldId id="313" r:id="rId50"/>
    <p:sldId id="316" r:id="rId51"/>
    <p:sldId id="314" r:id="rId52"/>
    <p:sldId id="315" r:id="rId53"/>
    <p:sldId id="317" r:id="rId54"/>
    <p:sldId id="318" r:id="rId55"/>
    <p:sldId id="319" r:id="rId56"/>
    <p:sldId id="320" r:id="rId57"/>
    <p:sldId id="321" r:id="rId58"/>
    <p:sldId id="322"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Lst>
  <p:sldSz cx="12192000" cy="6858000"/>
  <p:notesSz cx="6858000" cy="9144000"/>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tags" Target="tags/tag67.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tags" Target="../tags/tag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pic>
        <p:nvPicPr>
          <p:cNvPr id="9" name="图片 2"/>
          <p:cNvPicPr>
            <a:picLocks noChangeAspect="1"/>
          </p:cNvPicPr>
          <p:nvPr userDrawn="1">
            <p:custDataLst>
              <p:tags r:id="rId12"/>
            </p:custDataLst>
          </p:nvPr>
        </p:nvPicPr>
        <p:blipFill>
          <a:blip r:embed="rId13"/>
          <a:stretch>
            <a:fillRect/>
          </a:stretch>
        </p:blipFill>
        <p:spPr>
          <a:xfrm>
            <a:off x="10662285" y="144780"/>
            <a:ext cx="1185545" cy="119634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image" Target="../media/image21.wmf"/><Relationship Id="rId6" Type="http://schemas.openxmlformats.org/officeDocument/2006/relationships/oleObject" Target="../embeddings/oleObject2.bin"/><Relationship Id="rId5" Type="http://schemas.openxmlformats.org/officeDocument/2006/relationships/tags" Target="../tags/tag22.xml"/><Relationship Id="rId4" Type="http://schemas.openxmlformats.org/officeDocument/2006/relationships/image" Target="../media/image20.wmf"/><Relationship Id="rId3" Type="http://schemas.openxmlformats.org/officeDocument/2006/relationships/oleObject" Target="../embeddings/oleObject1.bin"/><Relationship Id="rId2" Type="http://schemas.openxmlformats.org/officeDocument/2006/relationships/tags" Target="../tags/tag21.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24.wmf"/><Relationship Id="rId4" Type="http://schemas.openxmlformats.org/officeDocument/2006/relationships/oleObject" Target="../embeddings/oleObject3.bin"/><Relationship Id="rId3" Type="http://schemas.openxmlformats.org/officeDocument/2006/relationships/tags" Target="../tags/tag23.xml"/><Relationship Id="rId2" Type="http://schemas.openxmlformats.org/officeDocument/2006/relationships/image" Target="../media/image23.jpe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tags" Target="../tags/tag24.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tags" Target="../tags/tag30.xml"/><Relationship Id="rId2" Type="http://schemas.openxmlformats.org/officeDocument/2006/relationships/image" Target="../media/image31.png"/><Relationship Id="rId1" Type="http://schemas.openxmlformats.org/officeDocument/2006/relationships/tags" Target="../tags/tag2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tags" Target="../tags/tag3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3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tags" Target="../tags/tag3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3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3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3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tags" Target="../tags/tag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tags" Target="../tags/tag41.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tags" Target="../tags/tag43.xml"/><Relationship Id="rId2" Type="http://schemas.openxmlformats.org/officeDocument/2006/relationships/image" Target="../media/image43.png"/><Relationship Id="rId1" Type="http://schemas.openxmlformats.org/officeDocument/2006/relationships/tags" Target="../tags/tag4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tags" Target="../tags/tag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tags" Target="../tags/tag46.xml"/><Relationship Id="rId2" Type="http://schemas.openxmlformats.org/officeDocument/2006/relationships/image" Target="../media/image46.png"/><Relationship Id="rId1" Type="http://schemas.openxmlformats.org/officeDocument/2006/relationships/tags" Target="../tags/tag4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4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tags" Target="../tags/tag50.xml"/><Relationship Id="rId2" Type="http://schemas.openxmlformats.org/officeDocument/2006/relationships/image" Target="../media/image50.png"/><Relationship Id="rId1" Type="http://schemas.openxmlformats.org/officeDocument/2006/relationships/tags" Target="../tags/tag4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tags" Target="../tags/tag5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tags" Target="../tags/tag5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55.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tags" Target="../tags/tag5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tags" Target="../tags/tag57.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tags" Target="../tags/tag58.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tags" Target="../tags/tag59.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tags" Target="../tags/tag60.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61.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tags" Target="../tags/tag6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tags" Target="../tags/tag6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tags" Target="../tags/tag6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6.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tags" Target="../tags/tag65.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tags" Target="../tags/tag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Unit 4</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68935" y="530860"/>
            <a:ext cx="10319385" cy="9683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‘Exploring Exponential Models’ learning sheet!</a:t>
            </a:r>
            <a:endParaRPr lang="en-US" altLang="zh-CN"/>
          </a:p>
          <a:p>
            <a:endParaRPr lang="en-US" altLang="zh-CN"/>
          </a:p>
          <a:p>
            <a:r>
              <a:rPr lang="en-US" altLang="zh-CN"/>
              <a:t>Watch the Khan Academy video for EX#1</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7.2 Properties of Exponential Functions</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a:t>
            </a:r>
            <a:r>
              <a:rPr lang="en-US" altLang="zh-CN">
                <a:sym typeface="+mn-ea"/>
              </a:rPr>
              <a:t>7.1 Exploring Exponential Models</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914400" lvl="2" indent="0">
              <a:buNone/>
            </a:pPr>
            <a:r>
              <a:rPr lang="en-US" altLang="zh-CN" sz="1800"/>
              <a:t>Quickly scan through the text and noting any unfamiliar terms.</a:t>
            </a:r>
            <a:endParaRPr lang="en-US" altLang="zh-CN" sz="1800"/>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26415" y="4323715"/>
            <a:ext cx="386080" cy="2470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53720" y="408305"/>
            <a:ext cx="10515600" cy="1060450"/>
          </a:xfrm>
        </p:spPr>
        <p:txBody>
          <a:bodyPr/>
          <a:p>
            <a:r>
              <a:rPr lang="en-US" altLang="zh-CN"/>
              <a:t>Key terms:</a:t>
            </a:r>
            <a:endParaRPr lang="en-US" altLang="zh-CN"/>
          </a:p>
        </p:txBody>
      </p:sp>
      <p:sp>
        <p:nvSpPr>
          <p:cNvPr id="3" name="内容占位符 2"/>
          <p:cNvSpPr>
            <a:spLocks noGrp="1"/>
          </p:cNvSpPr>
          <p:nvPr>
            <p:ph idx="1"/>
          </p:nvPr>
        </p:nvSpPr>
        <p:spPr>
          <a:xfrm>
            <a:off x="591820" y="1825625"/>
            <a:ext cx="11107420" cy="4351655"/>
          </a:xfrm>
        </p:spPr>
        <p:txBody>
          <a:bodyPr>
            <a:normAutofit/>
          </a:bodyPr>
          <a:p>
            <a:pPr marL="0" indent="0">
              <a:buNone/>
            </a:pPr>
            <a:r>
              <a:rPr lang="en-US" altLang="zh-CN"/>
              <a:t>Natural base exponential function [</a:t>
            </a:r>
            <a:r>
              <a:rPr lang="en-US" altLang="zh-CN">
                <a:sym typeface="+mn-ea"/>
              </a:rPr>
              <a:t>自然底数指数函数] </a:t>
            </a:r>
            <a:r>
              <a:rPr lang="en-US" altLang="zh-CN"/>
              <a:t>:The natural base exponential function is a mathematical function of the form f(x) = e^x, where e is Euler's number (approximately 2.71828). It represents continuous growth or decay at a rate proportional to the current value.</a:t>
            </a:r>
            <a:endParaRPr lang="en-US" altLang="zh-CN"/>
          </a:p>
          <a:p>
            <a:endParaRPr lang="en-US" altLang="zh-CN"/>
          </a:p>
          <a:p>
            <a:pPr marL="0" indent="0">
              <a:buNone/>
            </a:pPr>
            <a:r>
              <a:rPr lang="en-US" altLang="zh-CN"/>
              <a:t>Continuously compounded interest[</a:t>
            </a:r>
            <a:r>
              <a:rPr lang="en-US" altLang="zh-CN">
                <a:sym typeface="+mn-ea"/>
              </a:rPr>
              <a:t>连续复利]</a:t>
            </a:r>
            <a:r>
              <a:rPr lang="en-US" altLang="zh-CN"/>
              <a:t>: Continuously compounded interest refers to the method of calculating interest where the interest is added to the principal continuously, and the interest earned during each instant is immediately added to the principal for the next compounding period. </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74930" y="0"/>
            <a:ext cx="9699625" cy="68097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274955" y="0"/>
            <a:ext cx="9747885" cy="67767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97155" y="251460"/>
            <a:ext cx="12013565" cy="762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27660" y="72390"/>
            <a:ext cx="10483215" cy="66573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433070" y="343535"/>
            <a:ext cx="4859020" cy="14351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87325" y="259715"/>
            <a:ext cx="11817350" cy="15532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1577320" cy="5500370"/>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7.1 Exploring Exponential Models</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4.8 Complex Numbers</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914400" lvl="2" indent="0">
              <a:buNone/>
            </a:pPr>
            <a:r>
              <a:rPr lang="en-US" altLang="zh-CN" sz="1800"/>
              <a:t>Quickly scan through the text and noting any unfamiliar terms.</a:t>
            </a:r>
            <a:endParaRPr lang="en-US" altLang="zh-CN" sz="1800"/>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26415" y="4323715"/>
            <a:ext cx="386080" cy="2470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48590" y="90170"/>
            <a:ext cx="12043410" cy="41516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42875" y="106680"/>
            <a:ext cx="12049125" cy="48875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54305" y="147320"/>
            <a:ext cx="11923395" cy="49041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a:stretch>
            <a:fillRect/>
          </a:stretch>
        </p:blipFill>
        <p:spPr>
          <a:xfrm>
            <a:off x="152400" y="101600"/>
            <a:ext cx="8495030" cy="665480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custDataLst>
              <p:tags r:id="rId1"/>
            </p:custDataLst>
          </p:nvPr>
        </p:nvSpPr>
        <p:spPr>
          <a:xfrm>
            <a:off x="316865" y="365125"/>
            <a:ext cx="10196830" cy="1134745"/>
          </a:xfrm>
        </p:spPr>
        <p:txBody>
          <a:bodyPr>
            <a:normAutofit/>
          </a:bodyPr>
          <a:p>
            <a:r>
              <a:rPr lang="en-US" altLang="zh-CN"/>
              <a:t>Continuously compound interest (</a:t>
            </a:r>
            <a:r>
              <a:rPr lang="zh-CN" altLang="en-US"/>
              <a:t>连续复利</a:t>
            </a:r>
            <a:r>
              <a:rPr lang="en-US" altLang="zh-CN"/>
              <a:t>)</a:t>
            </a:r>
            <a:endParaRPr lang="en-US" altLang="zh-CN"/>
          </a:p>
        </p:txBody>
      </p:sp>
      <p:graphicFrame>
        <p:nvGraphicFramePr>
          <p:cNvPr id="5" name="内容占位符 4"/>
          <p:cNvGraphicFramePr>
            <a:graphicFrameLocks noChangeAspect="1"/>
          </p:cNvGraphicFramePr>
          <p:nvPr>
            <p:ph idx="1"/>
            <p:custDataLst>
              <p:tags r:id="rId2"/>
            </p:custDataLst>
          </p:nvPr>
        </p:nvGraphicFramePr>
        <p:xfrm>
          <a:off x="360680" y="1691005"/>
          <a:ext cx="7564120" cy="4719955"/>
        </p:xfrm>
        <a:graphic>
          <a:graphicData uri="http://schemas.openxmlformats.org/presentationml/2006/ole">
            <mc:AlternateContent xmlns:mc="http://schemas.openxmlformats.org/markup-compatibility/2006">
              <mc:Choice xmlns:v="urn:schemas-microsoft-com:vml" Requires="v">
                <p:oleObj spid="_x0000_s6" name="" r:id="rId3" imgW="4762500" imgH="2971800" progId="Paint.Picture">
                  <p:embed/>
                </p:oleObj>
              </mc:Choice>
              <mc:Fallback>
                <p:oleObj name="" r:id="rId3" imgW="4762500" imgH="2971800" progId="Paint.Picture">
                  <p:embed/>
                  <p:pic>
                    <p:nvPicPr>
                      <p:cNvPr id="0" name="图片 4"/>
                      <p:cNvPicPr/>
                      <p:nvPr/>
                    </p:nvPicPr>
                    <p:blipFill>
                      <a:blip r:embed="rId4"/>
                      <a:stretch>
                        <a:fillRect/>
                      </a:stretch>
                    </p:blipFill>
                    <p:spPr>
                      <a:xfrm>
                        <a:off x="360680" y="1691005"/>
                        <a:ext cx="7564120" cy="4719955"/>
                      </a:xfrm>
                      <a:prstGeom prst="rect">
                        <a:avLst/>
                      </a:prstGeom>
                    </p:spPr>
                  </p:pic>
                </p:oleObj>
              </mc:Fallback>
            </mc:AlternateContent>
          </a:graphicData>
        </a:graphic>
      </p:graphicFrame>
      <p:graphicFrame>
        <p:nvGraphicFramePr>
          <p:cNvPr id="8" name="对象 7"/>
          <p:cNvGraphicFramePr/>
          <p:nvPr>
            <p:custDataLst>
              <p:tags r:id="rId5"/>
            </p:custDataLst>
          </p:nvPr>
        </p:nvGraphicFramePr>
        <p:xfrm>
          <a:off x="8087995" y="1776095"/>
          <a:ext cx="3441065" cy="981710"/>
        </p:xfrm>
        <a:graphic>
          <a:graphicData uri="http://schemas.openxmlformats.org/presentationml/2006/ole">
            <mc:AlternateContent xmlns:mc="http://schemas.openxmlformats.org/markup-compatibility/2006">
              <mc:Choice xmlns:v="urn:schemas-microsoft-com:vml" Requires="v">
                <p:oleObj spid="_x0000_s9" name="" r:id="rId6" imgW="1379220" imgH="403860" progId="Paint.Picture">
                  <p:embed/>
                </p:oleObj>
              </mc:Choice>
              <mc:Fallback>
                <p:oleObj name="" r:id="rId6" imgW="1379220" imgH="403860" progId="Paint.Picture">
                  <p:embed/>
                  <p:pic>
                    <p:nvPicPr>
                      <p:cNvPr id="0" name="图片 8"/>
                      <p:cNvPicPr/>
                      <p:nvPr/>
                    </p:nvPicPr>
                    <p:blipFill>
                      <a:blip r:embed="rId7"/>
                      <a:stretch>
                        <a:fillRect/>
                      </a:stretch>
                    </p:blipFill>
                    <p:spPr>
                      <a:xfrm>
                        <a:off x="8087995" y="1776095"/>
                        <a:ext cx="3441065" cy="981710"/>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Half-life</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en-US" altLang="zh-CN"/>
                  <a:t>A(t) = A</a:t>
                </a:r>
                <a:r>
                  <a:rPr lang="en-US" altLang="zh-CN" baseline="-25000"/>
                  <a:t>0</a:t>
                </a:r>
                <a:r>
                  <a:rPr lang="en-US" altLang="zh-CN"/>
                  <a:t>(</a:t>
                </a:r>
                <a14:m>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2</m:t>
                        </m:r>
                      </m:den>
                    </m:f>
                  </m:oMath>
                </a14:m>
                <a:r>
                  <a:rPr lang="en-US" altLang="zh-CN"/>
                  <a:t>)</a:t>
                </a:r>
                <a:r>
                  <a:rPr lang="en-US" altLang="zh-CN" baseline="30000"/>
                  <a:t>k</a:t>
                </a:r>
                <a:endParaRPr lang="en-US" altLang="zh-CN" baseline="30000"/>
              </a:p>
              <a:p>
                <a:pPr lvl="1"/>
                <a:r>
                  <a:rPr lang="en-US" altLang="zh-CN"/>
                  <a:t>k represents the number of half-lives that have occured </a:t>
                </a:r>
                <a:endParaRPr lang="en-US" altLang="zh-CN"/>
              </a:p>
              <a:p>
                <a:pPr lvl="1"/>
                <a:endParaRPr lang="en-US" altLang="zh-CN"/>
              </a:p>
              <a:p>
                <a:pPr lvl="0"/>
                <a:r>
                  <a:rPr lang="en-US" altLang="zh-CN">
                    <a:sym typeface="+mn-ea"/>
                  </a:rPr>
                  <a:t>A(t) = A</a:t>
                </a:r>
                <a:r>
                  <a:rPr lang="en-US" altLang="zh-CN" baseline="-25000">
                    <a:sym typeface="+mn-ea"/>
                  </a:rPr>
                  <a:t>0</a:t>
                </a:r>
                <a:r>
                  <a:rPr lang="en-US" altLang="zh-CN">
                    <a:sym typeface="+mn-ea"/>
                  </a:rPr>
                  <a:t>(</a:t>
                </a:r>
                <a14:m>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2</m:t>
                        </m:r>
                      </m:den>
                    </m:f>
                  </m:oMath>
                </a14:m>
                <a:r>
                  <a:rPr lang="en-US" altLang="zh-CN">
                    <a:sym typeface="+mn-ea"/>
                  </a:rPr>
                  <a:t>)</a:t>
                </a:r>
                <a:r>
                  <a:rPr lang="en-US" altLang="zh-CN" baseline="30000">
                    <a:sym typeface="+mn-ea"/>
                  </a:rPr>
                  <a:t>t/h</a:t>
                </a:r>
                <a:endParaRPr lang="en-US" altLang="zh-CN" baseline="30000"/>
              </a:p>
              <a:p>
                <a:pPr lvl="1"/>
                <a:r>
                  <a:rPr lang="en-US" altLang="zh-CN"/>
                  <a:t>t: time</a:t>
                </a:r>
                <a:endParaRPr lang="en-US" altLang="zh-CN"/>
              </a:p>
              <a:p>
                <a:pPr lvl="1"/>
                <a:r>
                  <a:rPr lang="en-US" altLang="zh-CN"/>
                  <a:t>h: half-life</a:t>
                </a:r>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1182" b="7"/>
                </a:stretch>
              </a:blipFill>
            </p:spPr>
            <p:txBody>
              <a:bodyPr/>
              <a:lstStyle/>
              <a:p>
                <a:r>
                  <a:rPr lang="zh-CN" altLang="en-US">
                    <a:noFill/>
                  </a:rPr>
                  <a:t> </a:t>
                </a:r>
              </a:p>
            </p:txBody>
          </p:sp>
        </mc:Fallback>
      </mc:AlternateContent>
      <p:pic>
        <p:nvPicPr>
          <p:cNvPr id="101" name="图片 100"/>
          <p:cNvPicPr/>
          <p:nvPr/>
        </p:nvPicPr>
        <p:blipFill>
          <a:blip r:embed="rId2"/>
          <a:stretch>
            <a:fillRect/>
          </a:stretch>
        </p:blipFill>
        <p:spPr>
          <a:xfrm>
            <a:off x="3837305" y="3218180"/>
            <a:ext cx="4791075" cy="2959100"/>
          </a:xfrm>
          <a:prstGeom prst="rect">
            <a:avLst/>
          </a:prstGeom>
          <a:noFill/>
          <a:ln w="9525">
            <a:noFill/>
          </a:ln>
        </p:spPr>
      </p:pic>
      <p:graphicFrame>
        <p:nvGraphicFramePr>
          <p:cNvPr id="4" name="对象 3"/>
          <p:cNvGraphicFramePr>
            <a:graphicFrameLocks noChangeAspect="1"/>
          </p:cNvGraphicFramePr>
          <p:nvPr>
            <p:custDataLst>
              <p:tags r:id="rId3"/>
            </p:custDataLst>
          </p:nvPr>
        </p:nvGraphicFramePr>
        <p:xfrm>
          <a:off x="97155" y="74930"/>
          <a:ext cx="10924540" cy="6718935"/>
        </p:xfrm>
        <a:graphic>
          <a:graphicData uri="http://schemas.openxmlformats.org/presentationml/2006/ole">
            <mc:AlternateContent xmlns:mc="http://schemas.openxmlformats.org/markup-compatibility/2006">
              <mc:Choice xmlns:v="urn:schemas-microsoft-com:vml" Requires="v">
                <p:oleObj spid="_x0000_s5" name="" r:id="rId4" imgW="6964680" imgH="4282440" progId="Paint.Picture">
                  <p:embed/>
                </p:oleObj>
              </mc:Choice>
              <mc:Fallback>
                <p:oleObj name="" r:id="rId4" imgW="6964680" imgH="4282440" progId="Paint.Picture">
                  <p:embed/>
                  <p:pic>
                    <p:nvPicPr>
                      <p:cNvPr id="0" name="图片 4"/>
                      <p:cNvPicPr/>
                      <p:nvPr/>
                    </p:nvPicPr>
                    <p:blipFill>
                      <a:blip r:embed="rId5"/>
                      <a:stretch>
                        <a:fillRect/>
                      </a:stretch>
                    </p:blipFill>
                    <p:spPr>
                      <a:xfrm>
                        <a:off x="97155" y="74930"/>
                        <a:ext cx="10924540" cy="6718935"/>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Euler’s constant</a:t>
            </a:r>
            <a:endParaRPr lang="en-US" altLang="zh-CN"/>
          </a:p>
        </p:txBody>
      </p:sp>
      <p:pic>
        <p:nvPicPr>
          <p:cNvPr id="101" name="图片 100"/>
          <p:cNvPicPr/>
          <p:nvPr/>
        </p:nvPicPr>
        <p:blipFill>
          <a:blip r:embed="rId1"/>
          <a:stretch>
            <a:fillRect/>
          </a:stretch>
        </p:blipFill>
        <p:spPr>
          <a:xfrm>
            <a:off x="938530" y="1958340"/>
            <a:ext cx="4481830" cy="1511935"/>
          </a:xfrm>
          <a:prstGeom prst="rect">
            <a:avLst/>
          </a:prstGeom>
          <a:noFill/>
          <a:ln w="9525">
            <a:noFill/>
          </a:ln>
        </p:spPr>
      </p:pic>
      <p:pic>
        <p:nvPicPr>
          <p:cNvPr id="100" name="图片 99"/>
          <p:cNvPicPr/>
          <p:nvPr>
            <p:custDataLst>
              <p:tags r:id="rId2"/>
            </p:custDataLst>
          </p:nvPr>
        </p:nvPicPr>
        <p:blipFill>
          <a:blip r:embed="rId3"/>
          <a:stretch>
            <a:fillRect/>
          </a:stretch>
        </p:blipFill>
        <p:spPr>
          <a:xfrm>
            <a:off x="6697980" y="1560830"/>
            <a:ext cx="3904615" cy="478917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33350" y="1344295"/>
            <a:ext cx="11555730" cy="32912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41605" y="1369695"/>
            <a:ext cx="11454765" cy="25850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“Properties of Exponential Functions” learning sheet!</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40690" y="139065"/>
            <a:ext cx="3101975" cy="726440"/>
          </a:xfrm>
        </p:spPr>
        <p:txBody>
          <a:bodyPr>
            <a:normAutofit fontScale="90000"/>
          </a:bodyPr>
          <a:p>
            <a:r>
              <a:rPr lang="en-US" altLang="zh-CN"/>
              <a:t>Key terms:</a:t>
            </a:r>
            <a:endParaRPr lang="en-US" altLang="zh-CN"/>
          </a:p>
        </p:txBody>
      </p:sp>
      <p:sp>
        <p:nvSpPr>
          <p:cNvPr id="3" name="内容占位符 2"/>
          <p:cNvSpPr>
            <a:spLocks noGrp="1"/>
          </p:cNvSpPr>
          <p:nvPr>
            <p:ph idx="1"/>
          </p:nvPr>
        </p:nvSpPr>
        <p:spPr>
          <a:xfrm>
            <a:off x="440690" y="948055"/>
            <a:ext cx="11414760" cy="5287010"/>
          </a:xfrm>
        </p:spPr>
        <p:txBody>
          <a:bodyPr>
            <a:noAutofit/>
          </a:bodyPr>
          <a:p>
            <a:pPr marL="0" indent="0">
              <a:buNone/>
            </a:pPr>
            <a:r>
              <a:rPr lang="en-US" altLang="zh-CN"/>
              <a:t>1. Exponential function [</a:t>
            </a:r>
            <a:r>
              <a:rPr lang="en-US" altLang="zh-CN">
                <a:sym typeface="+mn-ea"/>
              </a:rPr>
              <a:t>指数函数]</a:t>
            </a:r>
            <a:r>
              <a:rPr lang="en-US" altLang="zh-CN"/>
              <a:t>: A mathematical function in which the variable appears as an exponent, often written in the form f(x) = ab^x.</a:t>
            </a:r>
            <a:endParaRPr lang="en-US" altLang="zh-CN"/>
          </a:p>
          <a:p>
            <a:pPr marL="0" indent="0">
              <a:buNone/>
            </a:pPr>
            <a:r>
              <a:rPr lang="en-US" altLang="zh-CN"/>
              <a:t>2. Exponential growth[</a:t>
            </a:r>
            <a:r>
              <a:rPr lang="en-US" altLang="zh-CN">
                <a:sym typeface="+mn-ea"/>
              </a:rPr>
              <a:t>指数增长]</a:t>
            </a:r>
            <a:r>
              <a:rPr lang="en-US" altLang="zh-CN"/>
              <a:t>: A process of growth characterized by a constant proportional increase over equal increments of time.</a:t>
            </a:r>
            <a:endParaRPr lang="en-US" altLang="zh-CN"/>
          </a:p>
          <a:p>
            <a:pPr marL="0" indent="0">
              <a:buNone/>
            </a:pPr>
            <a:r>
              <a:rPr lang="en-US" altLang="zh-CN"/>
              <a:t>3. Exponential decay[</a:t>
            </a:r>
            <a:r>
              <a:rPr lang="en-US" altLang="zh-CN">
                <a:sym typeface="+mn-ea"/>
              </a:rPr>
              <a:t>指数衰减]</a:t>
            </a:r>
            <a:r>
              <a:rPr lang="en-US" altLang="zh-CN"/>
              <a:t>: A process of decay characterized by a constant proportional decrease over equal increments of time.</a:t>
            </a:r>
            <a:endParaRPr lang="en-US" altLang="zh-CN"/>
          </a:p>
          <a:p>
            <a:pPr marL="0" indent="0">
              <a:buNone/>
            </a:pPr>
            <a:r>
              <a:rPr lang="en-US" altLang="zh-CN"/>
              <a:t>4. Asymptotes[</a:t>
            </a:r>
            <a:r>
              <a:rPr lang="en-US" altLang="zh-CN">
                <a:sym typeface="+mn-ea"/>
              </a:rPr>
              <a:t>渐近线]</a:t>
            </a:r>
            <a:r>
              <a:rPr lang="en-US" altLang="zh-CN"/>
              <a:t>: Straight lines that a curve approaches but never quite reaches as the independent variable approaches infinity or negative infinity.</a:t>
            </a:r>
            <a:endParaRPr lang="en-US" altLang="zh-CN"/>
          </a:p>
          <a:p>
            <a:pPr marL="0" indent="0">
              <a:buNone/>
            </a:pPr>
            <a:r>
              <a:rPr lang="en-US" altLang="zh-CN"/>
              <a:t>5. Growth factor[</a:t>
            </a:r>
            <a:r>
              <a:rPr lang="en-US" altLang="zh-CN">
                <a:sym typeface="+mn-ea"/>
              </a:rPr>
              <a:t>增长因子]</a:t>
            </a:r>
            <a:r>
              <a:rPr lang="en-US" altLang="zh-CN"/>
              <a:t>: The factor by which a quantity increases in exponential growth.</a:t>
            </a:r>
            <a:endParaRPr lang="en-US" altLang="zh-CN"/>
          </a:p>
          <a:p>
            <a:pPr marL="0" indent="0">
              <a:buNone/>
            </a:pPr>
            <a:r>
              <a:rPr lang="en-US" altLang="zh-CN"/>
              <a:t>6. Decay factor[</a:t>
            </a:r>
            <a:r>
              <a:rPr lang="en-US" altLang="zh-CN">
                <a:sym typeface="+mn-ea"/>
              </a:rPr>
              <a:t>衰减因子]</a:t>
            </a:r>
            <a:r>
              <a:rPr lang="en-US" altLang="zh-CN"/>
              <a:t>: The factor by which a quantity decreases in exponential decay.</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7.3 Logarithmic Functions as Inverses</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a:t>
            </a:r>
            <a:r>
              <a:rPr lang="en-US" altLang="zh-CN">
                <a:sym typeface="+mn-ea"/>
              </a:rPr>
              <a:t>7.2 Properties of Exponential Functions</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914400" lvl="2" indent="0">
              <a:buNone/>
            </a:pPr>
            <a:r>
              <a:rPr lang="en-US" altLang="zh-CN" sz="1800"/>
              <a:t>Quickly scan through the text and noting any unfamiliar terms.</a:t>
            </a:r>
            <a:endParaRPr lang="en-US" altLang="zh-CN" sz="1800"/>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26415" y="4730750"/>
            <a:ext cx="386080" cy="2470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01370" y="198120"/>
            <a:ext cx="10515600" cy="813435"/>
          </a:xfrm>
        </p:spPr>
        <p:txBody>
          <a:bodyPr/>
          <a:p>
            <a:r>
              <a:rPr lang="en-US" altLang="zh-CN"/>
              <a:t>Key terms:</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01370" y="1145540"/>
                <a:ext cx="10515600" cy="4351338"/>
              </a:xfrm>
            </p:spPr>
            <p:txBody>
              <a:bodyPr>
                <a:noAutofit/>
              </a:bodyPr>
              <a:p>
                <a:pPr marL="0" indent="0">
                  <a:buNone/>
                </a:pPr>
                <a:r>
                  <a:rPr lang="en-US" altLang="zh-CN" sz="2400"/>
                  <a:t>Logarithm [</a:t>
                </a:r>
                <a:r>
                  <a:rPr lang="en-US" altLang="zh-CN" sz="2400">
                    <a:sym typeface="+mn-ea"/>
                  </a:rPr>
                  <a:t>对数]</a:t>
                </a:r>
                <a:r>
                  <a:rPr lang="en-US" altLang="zh-CN" sz="2400"/>
                  <a:t>: A logarithm is the exponent to which a specified base must be raised to obtain a given number.</a:t>
                </a:r>
                <a:endParaRPr lang="en-US" altLang="zh-CN" sz="2400"/>
              </a:p>
              <a:p>
                <a:endParaRPr lang="en-US" altLang="zh-CN" sz="2400"/>
              </a:p>
              <a:p>
                <a:pPr marL="0" indent="0">
                  <a:buNone/>
                </a:pPr>
                <a:r>
                  <a:rPr lang="en-US" altLang="zh-CN" sz="2400"/>
                  <a:t>Logarithmic Function [</a:t>
                </a:r>
                <a:r>
                  <a:rPr lang="en-US" altLang="zh-CN" sz="2400">
                    <a:sym typeface="+mn-ea"/>
                  </a:rPr>
                  <a:t>对数函数]</a:t>
                </a:r>
                <a:r>
                  <a:rPr lang="en-US" altLang="zh-CN" sz="2400"/>
                  <a:t>: A logarithmic function is a function of the form </a:t>
                </a:r>
                <a14:m>
                  <m:oMath xmlns:m="http://schemas.openxmlformats.org/officeDocument/2006/math">
                    <m:r>
                      <m:rPr>
                        <m:sty m:val="p"/>
                      </m:rPr>
                      <a:rPr lang="en-US" altLang="zh-CN" sz="2400">
                        <a:latin typeface="Cambria Math" panose="02040503050406030204" charset="0"/>
                      </a:rPr>
                      <m:t>f</m:t>
                    </m:r>
                    <m:r>
                      <a:rPr lang="en-US" altLang="zh-CN" sz="2400">
                        <a:latin typeface="Cambria Math" panose="02040503050406030204" charset="0"/>
                      </a:rPr>
                      <m:t>(</m:t>
                    </m:r>
                    <m:r>
                      <m:rPr>
                        <m:sty m:val="p"/>
                      </m:rPr>
                      <a:rPr lang="en-US" altLang="zh-CN" sz="2400">
                        <a:latin typeface="Cambria Math" panose="02040503050406030204" charset="0"/>
                      </a:rPr>
                      <m:t>x</m:t>
                    </m:r>
                    <m:r>
                      <a:rPr lang="en-US" altLang="zh-CN" sz="2400">
                        <a:latin typeface="Cambria Math" panose="02040503050406030204" charset="0"/>
                      </a:rPr>
                      <m:t>) = </m:t>
                    </m:r>
                    <m:func>
                      <m:funcPr>
                        <m:ctrlPr>
                          <a:rPr lang="en-US" altLang="zh-CN" sz="2400" i="1">
                            <a:latin typeface="Cambria Math" panose="02040503050406030204" charset="0"/>
                            <a:cs typeface="Cambria Math" panose="02040503050406030204" charset="0"/>
                          </a:rPr>
                        </m:ctrlPr>
                      </m:funcPr>
                      <m:fName>
                        <m:sSub>
                          <m:sSubPr>
                            <m:ctrlPr>
                              <a:rPr lang="en-US" altLang="zh-CN" sz="2400">
                                <a:latin typeface="Cambria Math" panose="02040503050406030204" charset="0"/>
                                <a:cs typeface="Cambria Math" panose="02040503050406030204" charset="0"/>
                              </a:rPr>
                            </m:ctrlPr>
                          </m:sSubPr>
                          <m:e>
                            <m:r>
                              <m:rPr>
                                <m:sty m:val="p"/>
                              </m:rPr>
                              <a:rPr lang="en-US" altLang="zh-CN" sz="2400">
                                <a:latin typeface="Cambria Math" panose="02040503050406030204" charset="0"/>
                                <a:cs typeface="Cambria Math" panose="02040503050406030204" charset="0"/>
                              </a:rPr>
                              <m:t>log</m:t>
                            </m:r>
                          </m:e>
                          <m:sub>
                            <m:r>
                              <a:rPr lang="en-US" altLang="zh-CN" sz="2400" i="1">
                                <a:latin typeface="Cambria Math" panose="02040503050406030204" charset="0"/>
                                <a:cs typeface="Cambria Math" panose="02040503050406030204" charset="0"/>
                              </a:rPr>
                              <m:t>𝑏</m:t>
                            </m:r>
                          </m:sub>
                        </m:sSub>
                      </m:fName>
                      <m:e>
                        <m:r>
                          <a:rPr lang="en-US" altLang="zh-CN" sz="2400" i="1">
                            <a:latin typeface="Cambria Math" panose="02040503050406030204" charset="0"/>
                            <a:cs typeface="Cambria Math" panose="02040503050406030204" charset="0"/>
                          </a:rPr>
                          <m:t>𝑥</m:t>
                        </m:r>
                      </m:e>
                    </m:func>
                  </m:oMath>
                </a14:m>
                <a:r>
                  <a:rPr lang="en-US" altLang="zh-CN" sz="2400"/>
                  <a:t>, where b is the base of the logarithm. It is the inverse operation to exponentiation, just as division is the inverse of multiplication.</a:t>
                </a:r>
                <a:endParaRPr lang="en-US" altLang="zh-CN" sz="2400"/>
              </a:p>
              <a:p>
                <a:endParaRPr lang="en-US" altLang="zh-CN" sz="2400"/>
              </a:p>
              <a:p>
                <a:pPr marL="0" indent="0">
                  <a:buNone/>
                </a:pPr>
                <a:r>
                  <a:rPr lang="en-US" altLang="zh-CN" sz="2400"/>
                  <a:t>Common Logarithm[</a:t>
                </a:r>
                <a:r>
                  <a:rPr lang="en-US" altLang="zh-CN" sz="2400">
                    <a:sym typeface="+mn-ea"/>
                  </a:rPr>
                  <a:t>常用对数]</a:t>
                </a:r>
                <a:r>
                  <a:rPr lang="en-US" altLang="zh-CN" sz="2400"/>
                  <a:t>: The common logarithm refers to logarithms with base 10. </a:t>
                </a:r>
                <a:endParaRPr lang="en-US" altLang="zh-CN" sz="2400"/>
              </a:p>
              <a:p>
                <a:pPr marL="0" indent="0">
                  <a:buNone/>
                </a:pPr>
                <a:endParaRPr lang="en-US" altLang="zh-CN" sz="2400"/>
              </a:p>
              <a:p>
                <a:pPr marL="0" indent="0">
                  <a:buNone/>
                </a:pPr>
                <a:r>
                  <a:rPr lang="en-US" altLang="zh-CN" sz="2400"/>
                  <a:t>Logarithmic Scale[对数刻度]: A logarithmic scale is a scale of measurement that uses logarithms to represent values. It compresses a wide range of values into a more manageable or visually appropriate scale. It is often used in graphs and charts to display data that covers several orders of magnitude efficiently.</a:t>
                </a:r>
                <a:endParaRPr lang="en-US" altLang="zh-CN" sz="2400"/>
              </a:p>
            </p:txBody>
          </p:sp>
        </mc:Choice>
        <mc:Fallback>
          <p:sp>
            <p:nvSpPr>
              <p:cNvPr id="3" name="内容占位符 2"/>
              <p:cNvSpPr>
                <a:spLocks noRot="1" noChangeAspect="1" noMove="1" noResize="1" noEditPoints="1" noAdjustHandles="1" noChangeArrowheads="1" noChangeShapeType="1" noTextEdit="1"/>
              </p:cNvSpPr>
              <p:nvPr>
                <p:ph idx="1"/>
              </p:nvPr>
            </p:nvSpPr>
            <p:spPr>
              <a:xfrm>
                <a:off x="801370" y="1145540"/>
                <a:ext cx="10515600" cy="4351338"/>
              </a:xfrm>
              <a:blipFill rotWithShape="1">
                <a:blip r:embed="rId1"/>
                <a:stretch>
                  <a:fillRect t="-248" b="-24393"/>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220345" y="1543050"/>
            <a:ext cx="11626850" cy="45878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376555" y="1421130"/>
            <a:ext cx="11597005" cy="2185670"/>
          </a:xfrm>
          <a:prstGeom prst="rect">
            <a:avLst/>
          </a:prstGeom>
        </p:spPr>
      </p:pic>
      <p:pic>
        <p:nvPicPr>
          <p:cNvPr id="5" name="内容占位符 3"/>
          <p:cNvPicPr>
            <a:picLocks noChangeAspect="1"/>
          </p:cNvPicPr>
          <p:nvPr>
            <p:custDataLst>
              <p:tags r:id="rId3"/>
            </p:custDataLst>
          </p:nvPr>
        </p:nvPicPr>
        <p:blipFill>
          <a:blip r:embed="rId4"/>
          <a:stretch>
            <a:fillRect/>
          </a:stretch>
        </p:blipFill>
        <p:spPr>
          <a:xfrm>
            <a:off x="1155065" y="4718685"/>
            <a:ext cx="1653540" cy="5562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idx="1"/>
            <p:custDataLst>
              <p:tags r:id="rId1"/>
            </p:custDataLst>
          </p:nvPr>
        </p:nvPicPr>
        <p:blipFill>
          <a:blip r:embed="rId2"/>
          <a:stretch>
            <a:fillRect/>
          </a:stretch>
        </p:blipFill>
        <p:spPr>
          <a:xfrm>
            <a:off x="220980" y="1390650"/>
            <a:ext cx="11631295" cy="13760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83185" y="1450340"/>
            <a:ext cx="11857355" cy="23247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58445" y="1630680"/>
            <a:ext cx="11466830" cy="9886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506095" y="1163955"/>
            <a:ext cx="11534140" cy="52616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idx="1"/>
            <p:custDataLst>
              <p:tags r:id="rId1"/>
            </p:custDataLst>
          </p:nvPr>
        </p:nvPicPr>
        <p:blipFill>
          <a:blip r:embed="rId2"/>
          <a:stretch>
            <a:fillRect/>
          </a:stretch>
        </p:blipFill>
        <p:spPr>
          <a:xfrm>
            <a:off x="92710" y="1729740"/>
            <a:ext cx="11783695" cy="25787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5400"/>
              <a:t>Exit Card - Part 1</a:t>
            </a:r>
            <a:endParaRPr lang="en-US" altLang="zh-CN" sz="5400"/>
          </a:p>
        </p:txBody>
      </p:sp>
      <p:sp>
        <p:nvSpPr>
          <p:cNvPr id="3" name="内容占位符 2"/>
          <p:cNvSpPr>
            <a:spLocks noGrp="1"/>
          </p:cNvSpPr>
          <p:nvPr>
            <p:ph idx="1"/>
          </p:nvPr>
        </p:nvSpPr>
        <p:spPr>
          <a:xfrm>
            <a:off x="986790" y="1825625"/>
            <a:ext cx="9685655" cy="4351655"/>
          </a:xfrm>
        </p:spPr>
        <p:txBody>
          <a:bodyPr/>
          <a:p>
            <a:pPr marL="0" indent="0">
              <a:buNone/>
            </a:pPr>
            <a:r>
              <a:rPr lang="en-US" altLang="zh-CN" sz="4000"/>
              <a:t>Complete the following on your “Logrithmic Functions as Inverses”  learning sheet!</a:t>
            </a:r>
            <a:endParaRPr lang="en-US" altLang="zh-CN" sz="4000"/>
          </a:p>
          <a:p>
            <a:pPr marL="1200150" lvl="1" indent="-742950">
              <a:buFont typeface="+mj-lt"/>
              <a:buAutoNum type="arabicPeriod"/>
            </a:pPr>
            <a:r>
              <a:rPr lang="en-US" altLang="zh-CN" sz="3600"/>
              <a:t>Definition -- pp. 1</a:t>
            </a:r>
            <a:endParaRPr lang="en-US" altLang="zh-CN" sz="3600"/>
          </a:p>
          <a:p>
            <a:pPr marL="1200150" lvl="1" indent="-742950">
              <a:buFont typeface="+mj-lt"/>
              <a:buAutoNum type="arabicPeriod"/>
            </a:pPr>
            <a:r>
              <a:rPr lang="en-US" altLang="zh-CN" sz="3600"/>
              <a:t>Ex#1 to Ex#3 -- pp. 1 to 2</a:t>
            </a:r>
            <a:endParaRPr lang="en-US" altLang="zh-CN" sz="3600"/>
          </a:p>
          <a:p>
            <a:endParaRPr lang="en-US" altLang="zh-CN"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32105" y="198755"/>
            <a:ext cx="9319895" cy="65087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0" y="1473835"/>
            <a:ext cx="11499850" cy="177609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Transformation</a:t>
            </a:r>
            <a:endParaRPr lang="en-US" altLang="zh-CN"/>
          </a:p>
        </p:txBody>
      </p:sp>
      <p:pic>
        <p:nvPicPr>
          <p:cNvPr id="6" name="图片 5"/>
          <p:cNvPicPr>
            <a:picLocks noChangeAspect="1"/>
          </p:cNvPicPr>
          <p:nvPr>
            <p:custDataLst>
              <p:tags r:id="rId1"/>
            </p:custDataLst>
          </p:nvPr>
        </p:nvPicPr>
        <p:blipFill>
          <a:blip r:embed="rId2"/>
          <a:stretch>
            <a:fillRect/>
          </a:stretch>
        </p:blipFill>
        <p:spPr>
          <a:xfrm>
            <a:off x="648970" y="1631950"/>
            <a:ext cx="11042650" cy="4749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383540" y="1410335"/>
            <a:ext cx="11403965" cy="20186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21615" y="1694815"/>
            <a:ext cx="11461115" cy="173418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 - Part 2</a:t>
            </a:r>
            <a:endParaRPr lang="en-US" altLang="zh-CN"/>
          </a:p>
        </p:txBody>
      </p:sp>
      <p:sp>
        <p:nvSpPr>
          <p:cNvPr id="3" name="内容占位符 2"/>
          <p:cNvSpPr>
            <a:spLocks noGrp="1"/>
          </p:cNvSpPr>
          <p:nvPr>
            <p:ph idx="1"/>
          </p:nvPr>
        </p:nvSpPr>
        <p:spPr>
          <a:xfrm>
            <a:off x="838200" y="1825625"/>
            <a:ext cx="11144885" cy="4351655"/>
          </a:xfrm>
        </p:spPr>
        <p:txBody>
          <a:bodyPr/>
          <a:p>
            <a:pPr marL="0" indent="0">
              <a:buNone/>
            </a:pPr>
            <a:r>
              <a:rPr lang="en-US" altLang="zh-CN" sz="3200"/>
              <a:t>Complete the following on your “Logarithmic Functions as Inverses” Learning sheet!</a:t>
            </a:r>
            <a:endParaRPr lang="en-US" altLang="zh-CN" sz="3200"/>
          </a:p>
          <a:p>
            <a:r>
              <a:rPr lang="en-US" altLang="zh-CN" sz="3200"/>
              <a:t>Transformation -- pp.1 </a:t>
            </a:r>
            <a:endParaRPr lang="en-US" altLang="zh-CN" sz="3200"/>
          </a:p>
          <a:p>
            <a:r>
              <a:rPr lang="en-US" altLang="zh-CN" sz="3200"/>
              <a:t>Ex#4 tp Ex#6  -- pp.3 to 4</a:t>
            </a:r>
            <a:endParaRPr lang="en-US" altLang="zh-CN" sz="3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7.4 Properties of Logarithms</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a:t>
            </a:r>
            <a:r>
              <a:rPr lang="en-US" altLang="zh-CN">
                <a:sym typeface="+mn-ea"/>
              </a:rPr>
              <a:t>7.3 Logarithmic Functions as Inverses</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914400" lvl="2" indent="0">
              <a:buNone/>
            </a:pPr>
            <a:r>
              <a:rPr lang="en-US" altLang="zh-CN" sz="1800"/>
              <a:t>Quickly scan through the text and noting any unfamiliar terms.</a:t>
            </a:r>
            <a:endParaRPr lang="en-US" altLang="zh-CN" sz="1800"/>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26415" y="4730750"/>
            <a:ext cx="386080" cy="2470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p>
            <a:r>
              <a:rPr lang="en-US" altLang="zh-CN"/>
              <a:t>Change of base formula[底数变换公式]: In mathematics, the change of base formula is a logarithmic identity that allows the conversion of logarithms from one base to another. </a:t>
            </a:r>
            <a:endParaRPr lang="en-US" altLang="zh-CN"/>
          </a:p>
          <a:p>
            <a:endParaRPr lang="en-US" altLang="zh-CN"/>
          </a:p>
          <a:p>
            <a:endParaRPr lang="en-US" altLang="zh-CN"/>
          </a:p>
          <a:p>
            <a:r>
              <a:rPr lang="en-US" altLang="zh-CN"/>
              <a:t>PH level [酸碱度水平]: PH level is a measure of the acidity or alkalinity of a solution. It is a logarithmic scale that ranges from 0 to 14, with 7 considered neutral. Values below 7 indicate acidity, while values above 7 indicate alkalinity. </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70485" y="1345565"/>
            <a:ext cx="12051030" cy="32251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541655" y="264795"/>
            <a:ext cx="8032115" cy="205549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149350" y="3822700"/>
            <a:ext cx="3559175" cy="6959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441960" y="1261745"/>
            <a:ext cx="10196195" cy="12439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27025" y="1482725"/>
            <a:ext cx="10970895" cy="21316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645160" y="334010"/>
            <a:ext cx="6450330" cy="211201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126490" y="3899535"/>
            <a:ext cx="2753995" cy="11131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421005" y="1306830"/>
            <a:ext cx="10349865" cy="14801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276225" y="1683385"/>
            <a:ext cx="11210290" cy="24225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641350" y="553085"/>
            <a:ext cx="8161655" cy="195707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163320" y="3853180"/>
            <a:ext cx="2232025" cy="762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594995" y="538480"/>
            <a:ext cx="9500870" cy="15398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Logarithmic Scale and PH Level</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415290" y="1646555"/>
            <a:ext cx="10938510" cy="21539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16205" y="1419860"/>
            <a:ext cx="11964670" cy="14630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“Properties of Logarithms” learning sheet!</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7.5 Exponential and Logarithmic Equations</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a:t>
            </a:r>
            <a:r>
              <a:rPr lang="en-US" altLang="zh-CN">
                <a:sym typeface="+mn-ea"/>
              </a:rPr>
              <a:t>7.4 Properties of Logarithms</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914400" lvl="2" indent="0">
              <a:buNone/>
            </a:pPr>
            <a:r>
              <a:rPr lang="en-US" altLang="zh-CN" sz="1800"/>
              <a:t>Quickly scan through the text and noting any unfamiliar terms.</a:t>
            </a:r>
            <a:endParaRPr lang="en-US" altLang="zh-CN" sz="1800"/>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26415" y="4730750"/>
            <a:ext cx="386080" cy="24701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normAutofit/>
          </a:bodyPr>
          <a:p>
            <a:pPr marL="0" indent="0">
              <a:buNone/>
            </a:pPr>
            <a:r>
              <a:rPr lang="en-US" altLang="zh-CN"/>
              <a:t>Exponential Equation[</a:t>
            </a:r>
            <a:r>
              <a:rPr lang="en-US" altLang="zh-CN">
                <a:sym typeface="+mn-ea"/>
              </a:rPr>
              <a:t>指数方程]</a:t>
            </a:r>
            <a:r>
              <a:rPr lang="en-US" altLang="zh-CN"/>
              <a:t>: An equation in which the variable appears as an exponent, often written in the form y = b</a:t>
            </a:r>
            <a:r>
              <a:rPr lang="en-US" altLang="zh-CN" baseline="30000"/>
              <a:t>x</a:t>
            </a:r>
            <a:r>
              <a:rPr lang="en-US" altLang="zh-CN"/>
              <a:t> </a:t>
            </a:r>
            <a:endParaRPr lang="en-US" altLang="zh-CN"/>
          </a:p>
          <a:p>
            <a:endParaRPr lang="en-US" altLang="zh-CN"/>
          </a:p>
          <a:p>
            <a:pPr marL="0" indent="0">
              <a:buNone/>
            </a:pPr>
            <a:r>
              <a:rPr lang="en-US" altLang="zh-CN"/>
              <a:t>Logarithmic Equation[</a:t>
            </a:r>
            <a:r>
              <a:rPr lang="en-US" altLang="zh-CN">
                <a:sym typeface="+mn-ea"/>
              </a:rPr>
              <a:t>对数方程]</a:t>
            </a:r>
            <a:r>
              <a:rPr lang="en-US" altLang="zh-CN"/>
              <a:t>: An equation that involves logarithms of variables. It can be represented in the form y = log</a:t>
            </a:r>
            <a:r>
              <a:rPr lang="en-US" altLang="zh-CN" baseline="-25000"/>
              <a:t>b</a:t>
            </a:r>
            <a:r>
              <a:rPr lang="en-US" altLang="zh-CN"/>
              <a:t>(x)</a:t>
            </a:r>
            <a:endParaRPr lang="en-US" altLang="zh-CN"/>
          </a:p>
          <a:p>
            <a:pPr marL="0" indent="0">
              <a:buNone/>
            </a:pPr>
            <a:endParaRPr lang="en-US" altLang="zh-CN"/>
          </a:p>
          <a:p>
            <a:pPr marL="0" indent="0">
              <a:buNone/>
            </a:pPr>
            <a:r>
              <a:rPr lang="en-US" altLang="zh-CN"/>
              <a:t>Common base [共同底数]: In mathematics, a common base refers to a shared numerical base or radix in expressions involving exponents or logarithms. </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467995" y="241300"/>
            <a:ext cx="10979150" cy="651764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78460" y="1546225"/>
            <a:ext cx="11435080" cy="228854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615315" y="553720"/>
            <a:ext cx="9279890" cy="1143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44450" y="1483360"/>
            <a:ext cx="11530965" cy="155956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656590" y="1600200"/>
            <a:ext cx="10680700" cy="1270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436880" y="1536700"/>
            <a:ext cx="11195050" cy="132334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47650" y="1845945"/>
            <a:ext cx="11863705" cy="11404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0" y="652145"/>
            <a:ext cx="11012170" cy="24511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68605" y="758190"/>
            <a:ext cx="10256520" cy="109347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16205" y="614680"/>
            <a:ext cx="10446385" cy="185610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47980" y="528320"/>
            <a:ext cx="9752330" cy="11271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11785" y="220345"/>
            <a:ext cx="11470640" cy="242951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86715" y="1385570"/>
            <a:ext cx="10966450" cy="135318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07010" y="1588135"/>
            <a:ext cx="11221085" cy="103632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Exponential and Logarithmic Equations learning sheet!</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Compound Interest (</a:t>
            </a:r>
            <a:r>
              <a:rPr lang="zh-CN" altLang="en-US"/>
              <a:t>复利</a:t>
            </a:r>
            <a:r>
              <a:rPr lang="en-US" altLang="zh-CN"/>
              <a:t>)</a:t>
            </a:r>
            <a:endParaRPr lang="en-US" altLang="zh-CN"/>
          </a:p>
        </p:txBody>
      </p:sp>
      <p:pic>
        <p:nvPicPr>
          <p:cNvPr id="103" name="图片 102"/>
          <p:cNvPicPr/>
          <p:nvPr>
            <p:custDataLst>
              <p:tags r:id="rId1"/>
            </p:custDataLst>
          </p:nvPr>
        </p:nvPicPr>
        <p:blipFill>
          <a:blip r:embed="rId2"/>
          <a:stretch>
            <a:fillRect/>
          </a:stretch>
        </p:blipFill>
        <p:spPr>
          <a:xfrm>
            <a:off x="932815" y="1825625"/>
            <a:ext cx="7526020" cy="403669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17475" y="215265"/>
            <a:ext cx="11559540" cy="166052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commondata" val="eyJoZGlkIjoiMmNkNDdkZWRkOTE3NmVjODEwZTZhMzJkMGJiYjNhNjQ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6286</Words>
  <Application>WPS 演示</Application>
  <PresentationFormat>宽屏</PresentationFormat>
  <Paragraphs>177</Paragraphs>
  <Slides>72</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72</vt:i4>
      </vt:variant>
    </vt:vector>
  </HeadingPairs>
  <TitlesOfParts>
    <vt:vector size="84" baseType="lpstr">
      <vt:lpstr>Arial</vt:lpstr>
      <vt:lpstr>SimSun</vt:lpstr>
      <vt:lpstr>Wingdings</vt:lpstr>
      <vt:lpstr>Wingdings</vt:lpstr>
      <vt:lpstr>Calibri</vt:lpstr>
      <vt:lpstr>Microsoft YaHei</vt:lpstr>
      <vt:lpstr>Arial Unicode MS</vt:lpstr>
      <vt:lpstr>Cambria Math</vt:lpstr>
      <vt:lpstr>WPS</vt:lpstr>
      <vt:lpstr>Paint.Picture</vt:lpstr>
      <vt:lpstr>Paint.Picture</vt:lpstr>
      <vt:lpstr>Paint.Picture</vt:lpstr>
      <vt:lpstr>Unit 4</vt:lpstr>
      <vt:lpstr>Advance organizer</vt:lpstr>
      <vt:lpstr>Key terms:</vt:lpstr>
      <vt:lpstr>PowerPoint 演示文稿</vt:lpstr>
      <vt:lpstr>PowerPoint 演示文稿</vt:lpstr>
      <vt:lpstr>PowerPoint 演示文稿</vt:lpstr>
      <vt:lpstr>PowerPoint 演示文稿</vt:lpstr>
      <vt:lpstr>Compound Interest (复利)</vt:lpstr>
      <vt:lpstr>PowerPoint 演示文稿</vt:lpstr>
      <vt:lpstr>PowerPoint 演示文稿</vt:lpstr>
      <vt:lpstr>Exit Card:</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Continuously compound interest (连续复利)</vt:lpstr>
      <vt:lpstr>Half-life</vt:lpstr>
      <vt:lpstr>Euler’s constant</vt:lpstr>
      <vt:lpstr>PowerPoint 演示文稿</vt:lpstr>
      <vt:lpstr>PowerPoint 演示文稿</vt:lpstr>
      <vt:lpstr>Exit Card:</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Exit Card - Part 1</vt:lpstr>
      <vt:lpstr>PowerPoint 演示文稿</vt:lpstr>
      <vt:lpstr>Transformation</vt:lpstr>
      <vt:lpstr>PowerPoint 演示文稿</vt:lpstr>
      <vt:lpstr>PowerPoint 演示文稿</vt:lpstr>
      <vt:lpstr>Exit Card: - Part 2</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Logarithmic Scale and PH Level</vt:lpstr>
      <vt:lpstr>PowerPoint 演示文稿</vt:lpstr>
      <vt:lpstr>Exit Card:</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Exit Card: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woo</dc:creator>
  <cp:lastModifiedBy>Mr Woo ^_^</cp:lastModifiedBy>
  <cp:revision>52</cp:revision>
  <dcterms:created xsi:type="dcterms:W3CDTF">2023-11-23T02:06:00Z</dcterms:created>
  <dcterms:modified xsi:type="dcterms:W3CDTF">2023-12-14T05:06:25Z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229232E7000A433A8A8745F3E0800D27_12</vt:lpwstr>
  </property>
  <property fmtid="{D5CDD505-2E9C-101B-9397-08002B2CF9AE}" pid="3" name="KSOProductBuildVer">
    <vt:lpwstr>2052-12.1.0.15990</vt:lpwstr>
  </property>
</Properties>
</file>